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1"/>
  </p:notesMasterIdLst>
  <p:sldIdLst>
    <p:sldId id="269" r:id="rId4"/>
    <p:sldId id="276" r:id="rId5"/>
    <p:sldId id="257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007"/>
    <a:srgbClr val="FF8A3B"/>
    <a:srgbClr val="FF7619"/>
    <a:srgbClr val="F97407"/>
    <a:srgbClr val="FF9147"/>
    <a:srgbClr val="FF6600"/>
    <a:srgbClr val="FC711C"/>
    <a:srgbClr val="FC811C"/>
    <a:srgbClr val="FF8633"/>
    <a:srgbClr val="F28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7" autoAdjust="0"/>
    <p:restoredTop sz="88988" autoAdjust="0"/>
  </p:normalViewPr>
  <p:slideViewPr>
    <p:cSldViewPr>
      <p:cViewPr>
        <p:scale>
          <a:sx n="66" d="100"/>
          <a:sy n="66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62E89-B7DF-417D-B7A9-487B6C3330B4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FABB-701B-46CC-810F-2A5646720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 smtClean="0">
              <a:solidFill>
                <a:srgbClr val="FF660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AFABB-701B-46CC-810F-2A5646720E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8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 smtClean="0">
              <a:solidFill>
                <a:srgbClr val="FF660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AFABB-701B-46CC-810F-2A5646720E1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8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6136-6C7B-45E0-A512-D13E1B307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78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AB13A-82E9-4172-B94E-0ECF05388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17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6836-D68B-487C-B054-81AFDF8CB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17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A6AF2-2014-41CB-8E35-81DB0B73C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40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405ED-EBCA-4565-8E06-D1F166D9F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3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A3E57-7CAF-47B1-89D3-AE266D137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53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C904D-F35D-4EF1-AB5A-496F7EC8F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52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C5C7D-215B-475D-B73E-1E612F033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6144E-2CB4-476D-9075-2DC733D92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6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70331-797D-4C65-86F7-4A7D9E0761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08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C2F85-9B2E-46D5-AFFA-712D77086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79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1F592F0-DAF9-4BCB-8F1D-0F00CC8A85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3" name="Picture 35" descr="Modern_Solid_PPT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9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181600" y="927100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b="1" baseline="30000" dirty="0">
                <a:solidFill>
                  <a:schemeClr val="bg1"/>
                </a:solidFill>
              </a:rPr>
              <a:t>Company Name Here</a:t>
            </a:r>
            <a:endParaRPr lang="en-US" altLang="en-US" b="1" baseline="30000" dirty="0">
              <a:solidFill>
                <a:srgbClr val="939598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308725" y="3476625"/>
            <a:ext cx="214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572000" y="4343400"/>
            <a:ext cx="4572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lvl="0"/>
            <a:endParaRPr lang="en-US" sz="1400" dirty="0"/>
          </a:p>
          <a:p>
            <a:pPr lvl="0"/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Regularly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listening to yourself and your fellow DJs is essential to improving your skills as a producer.  </a:t>
            </a:r>
          </a:p>
          <a:p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entire evaluation process </a:t>
            </a:r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a bit more collaborative and </a:t>
            </a:r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participatory than sitting down in an office and being lectured. </a:t>
            </a:r>
          </a:p>
          <a:p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4343400"/>
            <a:ext cx="4114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US" sz="2000" dirty="0">
                <a:latin typeface="Candara" panose="020E0502030303020204" pitchFamily="34" charset="0"/>
              </a:rPr>
              <a:t>It’s time to evaluate your broadcasts! </a:t>
            </a:r>
          </a:p>
          <a:p>
            <a:r>
              <a:rPr lang="en-US" sz="2000" dirty="0">
                <a:latin typeface="Candara" panose="020E0502030303020204" pitchFamily="34" charset="0"/>
              </a:rPr>
              <a:t>This evaluation process is a vital component to improve your station’s overall sound.</a:t>
            </a:r>
            <a:endParaRPr lang="en-US" sz="2000" dirty="0">
              <a:latin typeface="Candara" panose="020E0502030303020204" pitchFamily="34" charset="0"/>
              <a:cs typeface="Andalus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64165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There's an old joke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about listening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to one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station for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45 minutes without hearing the call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letters,</a:t>
            </a:r>
          </a:p>
          <a:p>
            <a:pPr algn="ctr"/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you're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listening to community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radio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algn="ctr"/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Too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often, this is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true</a:t>
            </a:r>
            <a:r>
              <a:rPr lang="en-US" dirty="0"/>
              <a:t> </a:t>
            </a:r>
          </a:p>
          <a:p>
            <a:pPr algn="ctr"/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6216" y="465435"/>
            <a:ext cx="6431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solidFill>
                  <a:srgbClr val="FF6600"/>
                </a:solidFill>
                <a:latin typeface="Candara" panose="020E0502030303020204" pitchFamily="34" charset="0"/>
              </a:rPr>
              <a:t>Evaluating Your Air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87" y="762000"/>
            <a:ext cx="3095625" cy="16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74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/>
      <p:bldP spid="2086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3" name="Picture 35" descr="Modern_Solid_PPT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181600" y="927100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b="1" baseline="30000" dirty="0">
                <a:solidFill>
                  <a:schemeClr val="bg1"/>
                </a:solidFill>
              </a:rPr>
              <a:t>Company Name Here</a:t>
            </a:r>
            <a:endParaRPr lang="en-US" altLang="en-US" b="1" baseline="30000" dirty="0">
              <a:solidFill>
                <a:srgbClr val="939598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308725" y="3476625"/>
            <a:ext cx="214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572000" y="4343400"/>
            <a:ext cx="4572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l"/>
            <a:r>
              <a:rPr lang="en-US" sz="1400" b="1" u="sng" dirty="0" smtClean="0">
                <a:latin typeface="Candara" panose="020E0502030303020204" pitchFamily="34" charset="0"/>
              </a:rPr>
              <a:t>Sound</a:t>
            </a:r>
            <a:r>
              <a:rPr lang="en-US" sz="1400" b="1" dirty="0" smtClean="0">
                <a:latin typeface="Candara" panose="020E0502030303020204" pitchFamily="34" charset="0"/>
              </a:rPr>
              <a:t> </a:t>
            </a:r>
            <a:r>
              <a:rPr lang="en-US" sz="1400" dirty="0">
                <a:latin typeface="Candara" panose="020E0502030303020204" pitchFamily="34" charset="0"/>
              </a:rPr>
              <a:t>- within  3-5 seconds </a:t>
            </a:r>
            <a:r>
              <a:rPr lang="en-US" sz="1400" dirty="0" smtClean="0">
                <a:latin typeface="Candara" panose="020E0502030303020204" pitchFamily="34" charset="0"/>
              </a:rPr>
              <a:t> </a:t>
            </a:r>
            <a:r>
              <a:rPr lang="en-US" sz="1400" dirty="0">
                <a:latin typeface="Candara" panose="020E0502030303020204" pitchFamily="34" charset="0"/>
              </a:rPr>
              <a:t>listener identifies a rhythm, melody or voice that is inviting and interesting.</a:t>
            </a:r>
          </a:p>
          <a:p>
            <a:pPr algn="l"/>
            <a:r>
              <a:rPr lang="en-US" sz="1400" dirty="0">
                <a:latin typeface="Candara" panose="020E0502030303020204" pitchFamily="34" charset="0"/>
              </a:rPr>
              <a:t> </a:t>
            </a:r>
          </a:p>
          <a:p>
            <a:pPr algn="l"/>
            <a:r>
              <a:rPr lang="en-US" sz="1400" b="1" u="sng" dirty="0" smtClean="0">
                <a:latin typeface="Candara" panose="020E0502030303020204" pitchFamily="34" charset="0"/>
              </a:rPr>
              <a:t>Subject</a:t>
            </a:r>
            <a:r>
              <a:rPr lang="en-US" sz="1400" dirty="0" smtClean="0">
                <a:latin typeface="Candara" panose="020E0502030303020204" pitchFamily="34" charset="0"/>
              </a:rPr>
              <a:t> </a:t>
            </a:r>
            <a:r>
              <a:rPr lang="en-US" sz="1400" dirty="0">
                <a:latin typeface="Candara" panose="020E0502030303020204" pitchFamily="34" charset="0"/>
              </a:rPr>
              <a:t>- within a few more seconds, the listener identifies content that appeals to his or her tastes and interest</a:t>
            </a:r>
            <a:r>
              <a:rPr lang="en-US" sz="1400" dirty="0" smtClean="0">
                <a:latin typeface="Candara" panose="020E0502030303020204" pitchFamily="34" charset="0"/>
              </a:rPr>
              <a:t>.</a:t>
            </a:r>
          </a:p>
          <a:p>
            <a:pPr algn="l"/>
            <a:endParaRPr lang="en-US" sz="1400" dirty="0" smtClean="0">
              <a:latin typeface="Candara" panose="020E0502030303020204" pitchFamily="34" charset="0"/>
            </a:endParaRPr>
          </a:p>
          <a:p>
            <a:pPr algn="l"/>
            <a:r>
              <a:rPr lang="en-US" sz="1400" b="1" u="sng" dirty="0" smtClean="0">
                <a:latin typeface="Candara" panose="020E0502030303020204" pitchFamily="34" charset="0"/>
              </a:rPr>
              <a:t>Attitude</a:t>
            </a:r>
            <a:r>
              <a:rPr lang="en-US" sz="1400" dirty="0" smtClean="0">
                <a:latin typeface="Candara" panose="020E0502030303020204" pitchFamily="34" charset="0"/>
              </a:rPr>
              <a:t> </a:t>
            </a:r>
            <a:r>
              <a:rPr lang="en-US" sz="1400" dirty="0">
                <a:latin typeface="Candara" panose="020E0502030303020204" pitchFamily="34" charset="0"/>
              </a:rPr>
              <a:t>- within 3-5 minutes, the listener identifies an overall feeling or mood, </a:t>
            </a:r>
            <a:r>
              <a:rPr lang="en-US" sz="1400" dirty="0" smtClean="0">
                <a:latin typeface="Candara" panose="020E0502030303020204" pitchFamily="34" charset="0"/>
              </a:rPr>
              <a:t>expressed through </a:t>
            </a:r>
            <a:r>
              <a:rPr lang="en-US" sz="1400" dirty="0">
                <a:latin typeface="Candara" panose="020E0502030303020204" pitchFamily="34" charset="0"/>
              </a:rPr>
              <a:t>music and information, the style of presentation and speaking, and the approach of the host.</a:t>
            </a:r>
          </a:p>
          <a:p>
            <a:pPr lvl="0"/>
            <a:r>
              <a:rPr lang="en-US" sz="1200" dirty="0" smtClean="0">
                <a:latin typeface="Candara" panose="020E0502030303020204" pitchFamily="34" charset="0"/>
                <a:cs typeface="Andalus" panose="02020603050405020304" pitchFamily="18" charset="-78"/>
              </a:rPr>
              <a:t>. </a:t>
            </a:r>
          </a:p>
          <a:p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4343400"/>
            <a:ext cx="4114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US" sz="1800" dirty="0">
                <a:latin typeface="Candara" panose="020E0502030303020204" pitchFamily="34" charset="0"/>
              </a:rPr>
              <a:t>Through sampling, the listener screens out most stations on the </a:t>
            </a:r>
            <a:r>
              <a:rPr lang="en-US" sz="1800" dirty="0" smtClean="0">
                <a:latin typeface="Candara" panose="020E0502030303020204" pitchFamily="34" charset="0"/>
              </a:rPr>
              <a:t>dial</a:t>
            </a:r>
          </a:p>
          <a:p>
            <a:endParaRPr lang="en-US" sz="1800" dirty="0" smtClean="0">
              <a:latin typeface="Candara" panose="020E0502030303020204" pitchFamily="34" charset="0"/>
            </a:endParaRPr>
          </a:p>
          <a:p>
            <a:r>
              <a:rPr lang="en-US" sz="1800" dirty="0" smtClean="0">
                <a:latin typeface="Candara" panose="020E0502030303020204" pitchFamily="34" charset="0"/>
              </a:rPr>
              <a:t>When </a:t>
            </a:r>
            <a:r>
              <a:rPr lang="en-US" sz="1800" dirty="0">
                <a:latin typeface="Candara" panose="020E0502030303020204" pitchFamily="34" charset="0"/>
              </a:rPr>
              <a:t>a sample is attractive, a series of other factors will determine if the listener will continue with the </a:t>
            </a:r>
            <a:r>
              <a:rPr lang="en-US" sz="1800" dirty="0" smtClean="0">
                <a:latin typeface="Candara" panose="020E0502030303020204" pitchFamily="34" charset="0"/>
              </a:rPr>
              <a:t>program</a:t>
            </a:r>
            <a:endParaRPr lang="en-US" sz="1800" dirty="0">
              <a:latin typeface="Candara" panose="020E0502030303020204" pitchFamily="34" charset="0"/>
            </a:endParaRPr>
          </a:p>
          <a:p>
            <a:endParaRPr lang="en-US" sz="1600" dirty="0">
              <a:latin typeface="Candara" panose="020E0502030303020204" pitchFamily="34" charset="0"/>
              <a:cs typeface="Andalus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537" y="2733496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 listener searches for radio programming by sampling, using bits of music and other sounds to decide if a station is of interest.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6216" y="465435"/>
            <a:ext cx="6431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solidFill>
                  <a:srgbClr val="FF6600"/>
                </a:solidFill>
                <a:latin typeface="Candara" panose="020E0502030303020204" pitchFamily="34" charset="0"/>
              </a:rPr>
              <a:t>How People Use Radio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761999"/>
            <a:ext cx="2205037" cy="197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2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/>
      <p:bldP spid="2086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Modern_Solid_PPT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623844" y="304800"/>
            <a:ext cx="2438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lvl="0"/>
            <a:endParaRPr lang="en-US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Everyone should listen </a:t>
            </a:r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to the aircheck for </a:t>
            </a:r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mic/station breaks</a:t>
            </a:r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Listen </a:t>
            </a:r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to the show in its </a:t>
            </a:r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entirety.</a:t>
            </a:r>
          </a:p>
          <a:p>
            <a:r>
              <a:rPr lang="en-US" sz="1600" dirty="0" smtClean="0"/>
              <a:t>  </a:t>
            </a:r>
          </a:p>
          <a:p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All participants should take and compare </a:t>
            </a:r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notes, </a:t>
            </a:r>
            <a:endParaRPr lang="en-US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Take time to discuss the successes of the show, and, work together to come </a:t>
            </a:r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up with a plan to address challenges</a:t>
            </a:r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600" i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600" b="1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Formatics</a:t>
            </a:r>
            <a:endParaRPr lang="en-US" sz="16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600" i="1" dirty="0">
                <a:latin typeface="Andalus" panose="02020603050405020304" pitchFamily="18" charset="-78"/>
                <a:cs typeface="Andalus" panose="02020603050405020304" pitchFamily="18" charset="-78"/>
              </a:rPr>
              <a:t>Radio-specific tactics like station identification, program forward promotion, station promotion, data delivery, etc.</a:t>
            </a:r>
          </a:p>
          <a:p>
            <a:r>
              <a:rPr lang="en-US" sz="12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12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1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1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1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1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NZ" sz="1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540500" y="152400"/>
            <a:ext cx="2605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-304800" y="631723"/>
            <a:ext cx="6845300" cy="190267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419815"/>
              </a:avLst>
            </a:prstTxWarp>
            <a:spAutoFit/>
          </a:bodyPr>
          <a:lstStyle/>
          <a:p>
            <a:r>
              <a:rPr lang="en-US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DJ Listening Parties for Station  </a:t>
            </a:r>
            <a:r>
              <a:rPr lang="en-US" sz="28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Success</a:t>
            </a:r>
          </a:p>
          <a:p>
            <a:endParaRPr lang="en-US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66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2736"/>
            <a:ext cx="6623844" cy="461665"/>
          </a:xfrm>
          <a:prstGeom prst="rect">
            <a:avLst/>
          </a:prstGeom>
          <a:solidFill>
            <a:srgbClr val="FF91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Train All DJs &amp; Hosts to Record Their Shows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57960"/>
              </p:ext>
            </p:extLst>
          </p:nvPr>
        </p:nvGraphicFramePr>
        <p:xfrm>
          <a:off x="116442" y="2624089"/>
          <a:ext cx="6479394" cy="36804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083958"/>
                <a:gridCol w="883232"/>
                <a:gridCol w="2512204"/>
              </a:tblGrid>
              <a:tr h="49288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Formatics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: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Yes/No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Notes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93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Are the mic breaks frequent enough?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Is the break too wordy or not wordy enough?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Does</a:t>
                      </a:r>
                      <a:r>
                        <a:rPr lang="en-NZ" sz="18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the break identify the show, DJ, station and the web site?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8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Does</a:t>
                      </a:r>
                      <a:r>
                        <a:rPr lang="en-NZ" sz="18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the break  promote what’s coming up on other shows?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838200"/>
            <a:ext cx="6319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ndara" panose="020E0502030303020204" pitchFamily="34" charset="0"/>
              </a:rPr>
              <a:t>*Plan quarterly lunch/dinner pot-lucks with your DJs </a:t>
            </a:r>
          </a:p>
          <a:p>
            <a:pPr algn="ctr"/>
            <a:r>
              <a:rPr lang="en-US" sz="2000" dirty="0" smtClean="0">
                <a:latin typeface="Candara" panose="020E0502030303020204" pitchFamily="34" charset="0"/>
              </a:rPr>
              <a:t>&amp; Hosts</a:t>
            </a:r>
          </a:p>
          <a:p>
            <a:pPr algn="ctr"/>
            <a:r>
              <a:rPr lang="en-US" sz="2000" dirty="0" smtClean="0">
                <a:latin typeface="Candara" panose="020E0502030303020204" pitchFamily="34" charset="0"/>
              </a:rPr>
              <a:t>*Make the gathering fun and interesting with prizes/gifts </a:t>
            </a:r>
            <a:endParaRPr lang="en-US" sz="2000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" grpId="0"/>
      <p:bldP spid="6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Modern_Solid_PPT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623844" y="304800"/>
            <a:ext cx="2438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lvl="0"/>
            <a:endParaRPr lang="en-US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NZ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540500" y="152400"/>
            <a:ext cx="2605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-304800" y="631723"/>
            <a:ext cx="6845300" cy="190267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419815"/>
              </a:avLst>
            </a:prstTxWarp>
            <a:spAutoFit/>
          </a:bodyPr>
          <a:lstStyle/>
          <a:p>
            <a:r>
              <a:rPr lang="en-US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DJ Listening Parties for Station  Success</a:t>
            </a:r>
          </a:p>
          <a:p>
            <a:endParaRPr lang="en-US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66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2736"/>
            <a:ext cx="6623844" cy="646331"/>
          </a:xfrm>
          <a:prstGeom prst="rect">
            <a:avLst/>
          </a:prstGeom>
          <a:solidFill>
            <a:srgbClr val="FF91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Candara" panose="020E0502030303020204" pitchFamily="34" charset="0"/>
              </a:rPr>
              <a:t>EVERY WORD IS IMPORTANT </a:t>
            </a:r>
            <a:endParaRPr lang="en-US" sz="1800" dirty="0">
              <a:latin typeface="Candara" panose="020E0502030303020204" pitchFamily="34" charset="0"/>
            </a:endParaRPr>
          </a:p>
          <a:p>
            <a:pPr algn="ctr"/>
            <a:r>
              <a:rPr lang="en-US" sz="1800" dirty="0" smtClean="0">
                <a:latin typeface="Candara" panose="020E0502030303020204" pitchFamily="34" charset="0"/>
              </a:rPr>
              <a:t> comments should be concise</a:t>
            </a:r>
            <a:r>
              <a:rPr lang="en-US" sz="1800" dirty="0">
                <a:latin typeface="Candara" panose="020E0502030303020204" pitchFamily="34" charset="0"/>
              </a:rPr>
              <a:t> </a:t>
            </a:r>
            <a:r>
              <a:rPr lang="en-US" sz="1800" dirty="0" smtClean="0">
                <a:latin typeface="Candara" panose="020E0502030303020204" pitchFamily="34" charset="0"/>
              </a:rPr>
              <a:t>and  </a:t>
            </a:r>
            <a:r>
              <a:rPr lang="en-US" sz="1800" dirty="0">
                <a:latin typeface="Candara" panose="020E0502030303020204" pitchFamily="34" charset="0"/>
              </a:rPr>
              <a:t>meaningful. </a:t>
            </a:r>
            <a:endParaRPr lang="en-US" sz="1800" b="1" dirty="0">
              <a:latin typeface="Candara" panose="020E0502030303020204" pitchFamily="34" charset="0"/>
              <a:cs typeface="Andalus" panose="02020603050405020304" pitchFamily="18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1671"/>
              </p:ext>
            </p:extLst>
          </p:nvPr>
        </p:nvGraphicFramePr>
        <p:xfrm>
          <a:off x="0" y="2719067"/>
          <a:ext cx="6553937" cy="41099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238895"/>
                <a:gridCol w="539537"/>
                <a:gridCol w="2775505"/>
              </a:tblGrid>
              <a:tr h="4886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Delivery: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1-5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Notes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941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Rate the general mic break delivery, on a scale of 1 (forced, affected) to 5 (natural)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77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Rate the general delivery of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copy, on a scale of 1 (forced, halting, terrified) to 5 (flowing, natural, at ease)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82418">
                <a:tc>
                  <a:txBody>
                    <a:bodyPr/>
                    <a:lstStyle/>
                    <a:p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Rate the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diction on mic, from 1 (confusing, hard to understand) to 5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(clear, crisp)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86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Can you hear the DJ Breathing?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the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 and music levels consistent ?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1(loud ) to 5  even and balanced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3844" y="304800"/>
            <a:ext cx="252015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Delivery</a:t>
            </a:r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1800" i="1" dirty="0">
                <a:latin typeface="Andalus" panose="02020603050405020304" pitchFamily="18" charset="-78"/>
                <a:cs typeface="Andalus" panose="02020603050405020304" pitchFamily="18" charset="-78"/>
              </a:rPr>
              <a:t>The mechanics of </a:t>
            </a:r>
            <a:r>
              <a:rPr lang="en-US" sz="1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speech such </a:t>
            </a:r>
            <a:r>
              <a:rPr lang="en-US" sz="1800" i="1" dirty="0">
                <a:latin typeface="Andalus" panose="02020603050405020304" pitchFamily="18" charset="-78"/>
                <a:cs typeface="Andalus" panose="02020603050405020304" pitchFamily="18" charset="-78"/>
              </a:rPr>
              <a:t>as tone, diction, breath control, range, pitch and pacing. </a:t>
            </a:r>
            <a:endParaRPr lang="en-US" sz="1800" i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sz="18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Listen </a:t>
            </a:r>
            <a:r>
              <a:rPr lang="en-U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for unnecessary words and sounds </a:t>
            </a:r>
            <a:endParaRPr lang="en-US" sz="18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like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"um", "</a:t>
            </a:r>
            <a:r>
              <a:rPr lang="en-US" sz="1800" dirty="0" err="1">
                <a:latin typeface="Andalus" panose="02020603050405020304" pitchFamily="18" charset="-78"/>
                <a:cs typeface="Andalus" panose="02020603050405020304" pitchFamily="18" charset="-78"/>
              </a:rPr>
              <a:t>ahhh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...", "duh", "okay" and other useless interjections.   </a:t>
            </a:r>
          </a:p>
          <a:p>
            <a:pPr algn="ctr"/>
            <a:endParaRPr lang="en-US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These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aren't just clutter </a:t>
            </a:r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DJ/Host sounds unprepared or uninterested in the subject at hand. </a:t>
            </a:r>
          </a:p>
          <a:p>
            <a:pPr algn="ctr"/>
            <a:endParaRPr lang="en-US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Don't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forget those non-verbal annoyances, too, like clicking tongues or snuffles. </a:t>
            </a:r>
          </a:p>
          <a:p>
            <a:pPr algn="ctr"/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980129"/>
            <a:ext cx="6471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ndara" panose="020E0502030303020204" pitchFamily="34" charset="0"/>
              </a:rPr>
              <a:t>*</a:t>
            </a:r>
            <a:r>
              <a:rPr lang="en-US" sz="2000" dirty="0">
                <a:latin typeface="Candara" panose="020E0502030303020204" pitchFamily="34" charset="0"/>
              </a:rPr>
              <a:t>It takes time, practice and awareness to become confident and credible DJs and Hosts.  </a:t>
            </a:r>
            <a:endParaRPr lang="en-US" sz="2000" dirty="0" smtClean="0">
              <a:latin typeface="Candara" panose="020E0502030303020204" pitchFamily="34" charset="0"/>
            </a:endParaRPr>
          </a:p>
          <a:p>
            <a:pPr algn="ctr"/>
            <a:r>
              <a:rPr lang="en-US" sz="2000" dirty="0">
                <a:latin typeface="Candara" panose="020E0502030303020204" pitchFamily="34" charset="0"/>
              </a:rPr>
              <a:t>* </a:t>
            </a:r>
            <a:r>
              <a:rPr lang="en-US" sz="2000" b="1" i="1" dirty="0" smtClean="0">
                <a:latin typeface="Candara" panose="020E0502030303020204" pitchFamily="34" charset="0"/>
              </a:rPr>
              <a:t>Always </a:t>
            </a:r>
            <a:r>
              <a:rPr lang="en-US" sz="2000" b="1" i="1" dirty="0">
                <a:latin typeface="Candara" panose="020E0502030303020204" pitchFamily="34" charset="0"/>
              </a:rPr>
              <a:t>be aware of how you sound as you're speaking.  </a:t>
            </a:r>
          </a:p>
          <a:p>
            <a:pPr algn="ctr"/>
            <a:endParaRPr lang="en-US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" grpId="0"/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Modern_Solid_PPT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623844" y="304800"/>
            <a:ext cx="2438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lvl="0"/>
            <a:endParaRPr lang="en-US" sz="2000" b="1" dirty="0" smtClean="0"/>
          </a:p>
          <a:p>
            <a:pPr lvl="0"/>
            <a:r>
              <a:rPr lang="en-US" sz="2000" b="1" dirty="0" smtClean="0"/>
              <a:t>- </a:t>
            </a:r>
            <a:r>
              <a:rPr lang="en-US" sz="2000" b="1" dirty="0"/>
              <a:t>Content</a:t>
            </a:r>
            <a:endParaRPr lang="en-US" sz="2000" dirty="0"/>
          </a:p>
          <a:p>
            <a:r>
              <a:rPr lang="en-US" sz="1800" i="1" dirty="0">
                <a:latin typeface="Candara" panose="020E0502030303020204" pitchFamily="34" charset="0"/>
              </a:rPr>
              <a:t>Aside from how you sound, what is it you’re actually saying</a:t>
            </a:r>
            <a:r>
              <a:rPr lang="en-US" sz="1800" i="1" dirty="0" smtClean="0">
                <a:latin typeface="Candara" panose="020E0502030303020204" pitchFamily="34" charset="0"/>
              </a:rPr>
              <a:t>?</a:t>
            </a:r>
          </a:p>
          <a:p>
            <a:endParaRPr lang="en-US" sz="1800" b="1" dirty="0" smtClean="0">
              <a:latin typeface="Candara" panose="020E0502030303020204" pitchFamily="34" charset="0"/>
            </a:endParaRPr>
          </a:p>
          <a:p>
            <a:r>
              <a:rPr lang="en-US" sz="1800" b="1" dirty="0" smtClean="0">
                <a:latin typeface="Candara" panose="020E0502030303020204" pitchFamily="34" charset="0"/>
              </a:rPr>
              <a:t>Never </a:t>
            </a:r>
            <a:r>
              <a:rPr lang="en-US" sz="1800" b="1" dirty="0">
                <a:latin typeface="Candara" panose="020E0502030303020204" pitchFamily="34" charset="0"/>
              </a:rPr>
              <a:t>Read Material </a:t>
            </a:r>
            <a:r>
              <a:rPr lang="en-US" sz="1800" b="1" dirty="0" smtClean="0">
                <a:latin typeface="Candara" panose="020E0502030303020204" pitchFamily="34" charset="0"/>
              </a:rPr>
              <a:t>Cold</a:t>
            </a:r>
          </a:p>
          <a:p>
            <a:r>
              <a:rPr lang="en-US" sz="1800" dirty="0" smtClean="0">
                <a:latin typeface="Candara" panose="020E0502030303020204" pitchFamily="34" charset="0"/>
              </a:rPr>
              <a:t>Rehearse every </a:t>
            </a:r>
            <a:r>
              <a:rPr lang="en-US" sz="1800" dirty="0">
                <a:latin typeface="Candara" panose="020E0502030303020204" pitchFamily="34" charset="0"/>
              </a:rPr>
              <a:t>bit of copy before you read it on the air.  </a:t>
            </a:r>
          </a:p>
          <a:p>
            <a:endParaRPr lang="en-US" sz="1800" b="1" dirty="0" smtClean="0">
              <a:latin typeface="Candara" panose="020E0502030303020204" pitchFamily="34" charset="0"/>
            </a:endParaRPr>
          </a:p>
          <a:p>
            <a:r>
              <a:rPr lang="en-US" sz="1800" b="1" dirty="0" smtClean="0">
                <a:latin typeface="Candara" panose="020E0502030303020204" pitchFamily="34" charset="0"/>
              </a:rPr>
              <a:t>A </a:t>
            </a:r>
            <a:r>
              <a:rPr lang="en-US" sz="1800" b="1" dirty="0">
                <a:latin typeface="Candara" panose="020E0502030303020204" pitchFamily="34" charset="0"/>
              </a:rPr>
              <a:t>show should have a flow </a:t>
            </a:r>
            <a:r>
              <a:rPr lang="en-US" sz="1800" b="1" dirty="0" smtClean="0">
                <a:latin typeface="Candara" panose="020E0502030303020204" pitchFamily="34" charset="0"/>
              </a:rPr>
              <a:t>– </a:t>
            </a:r>
          </a:p>
          <a:p>
            <a:r>
              <a:rPr lang="en-US" sz="1800" dirty="0" smtClean="0">
                <a:latin typeface="Candara" panose="020E0502030303020204" pitchFamily="34" charset="0"/>
              </a:rPr>
              <a:t>play music</a:t>
            </a:r>
          </a:p>
          <a:p>
            <a:r>
              <a:rPr lang="en-US" sz="1800" dirty="0" smtClean="0">
                <a:latin typeface="Candara" panose="020E0502030303020204" pitchFamily="34" charset="0"/>
              </a:rPr>
              <a:t>go </a:t>
            </a:r>
            <a:r>
              <a:rPr lang="en-US" sz="1800" dirty="0">
                <a:latin typeface="Candara" panose="020E0502030303020204" pitchFamily="34" charset="0"/>
              </a:rPr>
              <a:t>live </a:t>
            </a:r>
          </a:p>
          <a:p>
            <a:r>
              <a:rPr lang="en-US" sz="1800" dirty="0" smtClean="0">
                <a:latin typeface="Candara" panose="020E0502030303020204" pitchFamily="34" charset="0"/>
              </a:rPr>
              <a:t> </a:t>
            </a:r>
            <a:r>
              <a:rPr lang="en-US" sz="1800" dirty="0">
                <a:latin typeface="Candara" panose="020E0502030303020204" pitchFamily="34" charset="0"/>
              </a:rPr>
              <a:t>play a </a:t>
            </a:r>
            <a:r>
              <a:rPr lang="en-US" sz="1800" dirty="0" smtClean="0">
                <a:latin typeface="Candara" panose="020E0502030303020204" pitchFamily="34" charset="0"/>
              </a:rPr>
              <a:t>spot</a:t>
            </a:r>
          </a:p>
          <a:p>
            <a:r>
              <a:rPr lang="en-US" sz="1800" dirty="0" smtClean="0">
                <a:latin typeface="Candara" panose="020E0502030303020204" pitchFamily="34" charset="0"/>
              </a:rPr>
              <a:t>read </a:t>
            </a:r>
            <a:r>
              <a:rPr lang="en-US" sz="1800" dirty="0">
                <a:latin typeface="Candara" panose="020E0502030303020204" pitchFamily="34" charset="0"/>
              </a:rPr>
              <a:t>a </a:t>
            </a:r>
            <a:r>
              <a:rPr lang="en-US" sz="1800" dirty="0" smtClean="0">
                <a:latin typeface="Candara" panose="020E0502030303020204" pitchFamily="34" charset="0"/>
              </a:rPr>
              <a:t>PSA</a:t>
            </a:r>
          </a:p>
          <a:p>
            <a:r>
              <a:rPr lang="en-US" sz="1800" dirty="0" smtClean="0">
                <a:latin typeface="Candara" panose="020E0502030303020204" pitchFamily="34" charset="0"/>
              </a:rPr>
              <a:t>go </a:t>
            </a:r>
            <a:r>
              <a:rPr lang="en-US" sz="1800" dirty="0">
                <a:latin typeface="Candara" panose="020E0502030303020204" pitchFamily="34" charset="0"/>
              </a:rPr>
              <a:t>to music</a:t>
            </a:r>
          </a:p>
          <a:p>
            <a:endParaRPr lang="en-US" sz="2000" dirty="0"/>
          </a:p>
          <a:p>
            <a:pPr lvl="0"/>
            <a:endParaRPr lang="en-NZ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540500" y="152400"/>
            <a:ext cx="2605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-304800" y="631723"/>
            <a:ext cx="6845300" cy="190267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419815"/>
              </a:avLst>
            </a:prstTxWarp>
            <a:spAutoFit/>
          </a:bodyPr>
          <a:lstStyle/>
          <a:p>
            <a:r>
              <a:rPr lang="en-US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DJ Listening Parties for Station  </a:t>
            </a:r>
            <a:r>
              <a:rPr lang="en-US" sz="28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Success</a:t>
            </a:r>
          </a:p>
          <a:p>
            <a:endParaRPr lang="en-US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66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2736"/>
            <a:ext cx="6623844" cy="338554"/>
          </a:xfrm>
          <a:prstGeom prst="rect">
            <a:avLst/>
          </a:prstGeom>
          <a:solidFill>
            <a:srgbClr val="FF91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ndara" panose="020E0502030303020204" pitchFamily="34" charset="0"/>
              </a:rPr>
              <a:t>A show or program </a:t>
            </a:r>
            <a:r>
              <a:rPr lang="en-US" sz="1600" b="1" dirty="0">
                <a:latin typeface="Candara" panose="020E0502030303020204" pitchFamily="34" charset="0"/>
              </a:rPr>
              <a:t>will only be as good as the </a:t>
            </a:r>
            <a:r>
              <a:rPr lang="en-US" sz="1600" b="1" dirty="0" smtClean="0">
                <a:latin typeface="Candara" panose="020E0502030303020204" pitchFamily="34" charset="0"/>
              </a:rPr>
              <a:t>effort </a:t>
            </a:r>
            <a:r>
              <a:rPr lang="en-US" sz="1600" b="1" dirty="0">
                <a:latin typeface="Candara" panose="020E0502030303020204" pitchFamily="34" charset="0"/>
              </a:rPr>
              <a:t>put into </a:t>
            </a:r>
            <a:r>
              <a:rPr lang="en-US" sz="1600" b="1" dirty="0" smtClean="0">
                <a:latin typeface="Candara" panose="020E0502030303020204" pitchFamily="34" charset="0"/>
              </a:rPr>
              <a:t>it</a:t>
            </a:r>
            <a:endParaRPr lang="en-US" sz="1600" b="1" dirty="0">
              <a:latin typeface="Candara" panose="020E0502030303020204" pitchFamily="34" charset="0"/>
              <a:cs typeface="Andalus" panose="02020603050405020304" pitchFamily="18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90662"/>
              </p:ext>
            </p:extLst>
          </p:nvPr>
        </p:nvGraphicFramePr>
        <p:xfrm>
          <a:off x="116442" y="2438401"/>
          <a:ext cx="6479394" cy="44458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083958"/>
                <a:gridCol w="883232"/>
                <a:gridCol w="2512204"/>
              </a:tblGrid>
              <a:tr h="65908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Content: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Yes/no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Notes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888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breaks welcoming to listeners who may not know or understand the genre(s)/topic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presented?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break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give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listeners a reason to care about what is presented?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it evident the breaks are prepared with a limited number of elements and present a single thought or idea?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there radiospeak (“top of the hour”, “bottom of the hour”, “public affairs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”, etc.)?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952500"/>
            <a:ext cx="6388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ndara" panose="020E0502030303020204" pitchFamily="34" charset="0"/>
              </a:rPr>
              <a:t>*</a:t>
            </a:r>
            <a:r>
              <a:rPr lang="en-US" sz="2000" dirty="0"/>
              <a:t> </a:t>
            </a:r>
            <a:r>
              <a:rPr lang="en-US" sz="2000" dirty="0">
                <a:latin typeface="Candara" panose="020E0502030303020204" pitchFamily="34" charset="0"/>
              </a:rPr>
              <a:t>Critically listening to yourself and </a:t>
            </a:r>
            <a:r>
              <a:rPr lang="en-US" sz="2000" dirty="0" smtClean="0">
                <a:latin typeface="Candara" panose="020E0502030303020204" pitchFamily="34" charset="0"/>
              </a:rPr>
              <a:t>other </a:t>
            </a:r>
            <a:r>
              <a:rPr lang="en-US" sz="2000" dirty="0">
                <a:latin typeface="Candara" panose="020E0502030303020204" pitchFamily="34" charset="0"/>
              </a:rPr>
              <a:t>on-air personalities will help you to assess your strengths and weaknesses</a:t>
            </a:r>
            <a:r>
              <a:rPr lang="en-US" sz="2000" dirty="0" smtClean="0"/>
              <a:t>.</a:t>
            </a: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948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" grpId="0"/>
      <p:bldP spid="6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Modern_Solid_PPT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623844" y="0"/>
            <a:ext cx="24384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2000" b="1" dirty="0" smtClean="0"/>
          </a:p>
          <a:p>
            <a:r>
              <a:rPr lang="en-US" sz="2000" b="1" dirty="0" smtClean="0"/>
              <a:t>Attitude</a:t>
            </a:r>
          </a:p>
          <a:p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the on air host is calm, engaging, interesting, and in control? </a:t>
            </a:r>
          </a:p>
          <a:p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Does </a:t>
            </a:r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the host sound nervous, sloppy, juvenile, or poorly prepared? </a:t>
            </a:r>
          </a:p>
          <a:p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Careful on air work demonstrates care and concern for the listener, and can only have positive results for the station.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Eye Contact</a:t>
            </a:r>
            <a:endParaRPr lang="en-US" sz="2000" dirty="0"/>
          </a:p>
          <a:p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Radio is an extremely intimate medium.  </a:t>
            </a:r>
          </a:p>
          <a:p>
            <a:r>
              <a:rPr lang="en-US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Radio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takes place literally inside the listeners’ head.  </a:t>
            </a:r>
            <a:endParaRPr lang="en-US" sz="1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It's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very easy for the listener to have the illusion that the host is speaking personally to him, or </a:t>
            </a:r>
            <a:r>
              <a:rPr lang="en-US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her</a:t>
            </a:r>
          </a:p>
          <a:p>
            <a:r>
              <a:rPr lang="en-US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Address the audience </a:t>
            </a:r>
            <a:r>
              <a:rPr lang="en-US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in the singular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2000" b="1" dirty="0"/>
              <a:t> </a:t>
            </a:r>
            <a:endParaRPr lang="en-US" sz="2000" dirty="0"/>
          </a:p>
          <a:p>
            <a:pPr lvl="0"/>
            <a:endParaRPr lang="en-NZ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540500" y="152400"/>
            <a:ext cx="2605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-304800" y="631723"/>
            <a:ext cx="6845300" cy="190267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419815"/>
              </a:avLst>
            </a:prstTxWarp>
            <a:spAutoFit/>
          </a:bodyPr>
          <a:lstStyle/>
          <a:p>
            <a:r>
              <a:rPr lang="en-US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DJ Listening Parties for Station  </a:t>
            </a:r>
            <a:r>
              <a:rPr lang="en-US" sz="28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Success</a:t>
            </a:r>
          </a:p>
          <a:p>
            <a:endParaRPr lang="en-US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66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2736"/>
            <a:ext cx="6623844" cy="523220"/>
          </a:xfrm>
          <a:prstGeom prst="rect">
            <a:avLst/>
          </a:prstGeom>
          <a:solidFill>
            <a:srgbClr val="FF91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An engaged </a:t>
            </a:r>
            <a:r>
              <a:rPr lang="en-US" sz="1400" b="1" dirty="0"/>
              <a:t>listener sees the station as part of the community with shared interests, concerns, attitudes and values. </a:t>
            </a:r>
            <a:endParaRPr lang="en-US" sz="1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729391"/>
              </p:ext>
            </p:extLst>
          </p:nvPr>
        </p:nvGraphicFramePr>
        <p:xfrm>
          <a:off x="116442" y="2624089"/>
          <a:ext cx="6479394" cy="42339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931558"/>
                <a:gridCol w="1035632"/>
                <a:gridCol w="2512204"/>
              </a:tblGrid>
              <a:tr h="49288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NZ" sz="20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Attitude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Yes/No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Notes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97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DJ/Host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speaking only to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you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not “everyone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 there in radio land”? 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8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DJ/Host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regularly use “you” to accentuate the listener “eye contact” (for example, “you just heard” not “I just played”)?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8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en-NZ" sz="14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Does the DJ/Host sound relaxed, </a:t>
                      </a:r>
                      <a:r>
                        <a:rPr lang="en-NZ" sz="14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confident, competent and  engaging?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71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Does the DJ/Host “break the mood” by discussing technical issues?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52500"/>
            <a:ext cx="6623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ndara" panose="020E0502030303020204" pitchFamily="34" charset="0"/>
              </a:rPr>
              <a:t>Creating a quality program is essential to attracting and keeping </a:t>
            </a:r>
            <a:r>
              <a:rPr lang="en-US" sz="1800" dirty="0" smtClean="0">
                <a:latin typeface="Candara" panose="020E0502030303020204" pitchFamily="34" charset="0"/>
              </a:rPr>
              <a:t>listeners</a:t>
            </a:r>
          </a:p>
          <a:p>
            <a:pPr algn="ctr"/>
            <a:r>
              <a:rPr lang="en-US" sz="1800" dirty="0" smtClean="0">
                <a:latin typeface="Candara" panose="020E0502030303020204" pitchFamily="34" charset="0"/>
              </a:rPr>
              <a:t>  </a:t>
            </a:r>
            <a:r>
              <a:rPr lang="en-US" sz="1800" dirty="0">
                <a:latin typeface="Candara" panose="020E0502030303020204" pitchFamily="34" charset="0"/>
              </a:rPr>
              <a:t>It's hard to get people to </a:t>
            </a:r>
            <a:r>
              <a:rPr lang="en-US" sz="1800" dirty="0" smtClean="0">
                <a:latin typeface="Candara" panose="020E0502030303020204" pitchFamily="34" charset="0"/>
              </a:rPr>
              <a:t>tune in </a:t>
            </a:r>
            <a:r>
              <a:rPr lang="en-US" sz="1800" dirty="0">
                <a:latin typeface="Candara" panose="020E0502030303020204" pitchFamily="34" charset="0"/>
              </a:rPr>
              <a:t>again after they've </a:t>
            </a:r>
            <a:r>
              <a:rPr lang="en-US" sz="1800" dirty="0" smtClean="0">
                <a:latin typeface="Candara" panose="020E0502030303020204" pitchFamily="34" charset="0"/>
              </a:rPr>
              <a:t>tuned out</a:t>
            </a:r>
            <a:endParaRPr lang="en-US" sz="1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" grpId="0"/>
      <p:bldP spid="6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Modern_Solid_PPT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623844" y="304800"/>
            <a:ext cx="2438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lvl="0"/>
            <a:endParaRPr lang="en-US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Station Listening Parties can be a great social gathering for all  </a:t>
            </a:r>
          </a:p>
          <a:p>
            <a:pPr lvl="0"/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r>
              <a:rPr lang="en-US" sz="2000" dirty="0"/>
              <a:t>Try to pare down to an absolutely concise and genuine sound, as if you were speaking to a friend (which, in fact, you are - that's how you want to be perceived by the listener).</a:t>
            </a:r>
            <a:r>
              <a:rPr lang="en-US" sz="2000" dirty="0" smtClean="0"/>
              <a:t>.</a:t>
            </a:r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540500" y="152400"/>
            <a:ext cx="2605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-304800" y="631723"/>
            <a:ext cx="6845300" cy="190267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419815"/>
              </a:avLst>
            </a:prstTxWarp>
            <a:spAutoFit/>
          </a:bodyPr>
          <a:lstStyle/>
          <a:p>
            <a:r>
              <a:rPr lang="en-US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DJ Listening Parties for Station  </a:t>
            </a:r>
            <a:r>
              <a:rPr lang="en-US" sz="28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6600"/>
                </a:solidFill>
                <a:latin typeface="Candara" panose="020E0502030303020204" pitchFamily="34" charset="0"/>
              </a:rPr>
              <a:t>Success</a:t>
            </a:r>
          </a:p>
          <a:p>
            <a:endParaRPr lang="en-US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66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2736"/>
            <a:ext cx="6623844" cy="400110"/>
          </a:xfrm>
          <a:prstGeom prst="rect">
            <a:avLst/>
          </a:prstGeom>
          <a:solidFill>
            <a:srgbClr val="FF91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By gathering and sharing, you will improve your sound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19200"/>
            <a:ext cx="647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ndara" panose="020E0502030303020204" pitchFamily="34" charset="0"/>
              </a:rPr>
              <a:t>*Plan quarterly Listening Parties</a:t>
            </a:r>
            <a:endParaRPr lang="en-US" sz="2000" dirty="0">
              <a:latin typeface="Candara" panose="020E05020303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57" y="2534401"/>
            <a:ext cx="2928937" cy="409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4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" grpId="0"/>
      <p:bldP spid="6" grpId="0" animBg="1"/>
      <p:bldP spid="5" grpId="0"/>
    </p:bldLst>
  </p:timing>
</p:sld>
</file>

<file path=ppt/theme/theme1.xml><?xml version="1.0" encoding="utf-8"?>
<a:theme xmlns:a="http://schemas.openxmlformats.org/drawingml/2006/main" name="TS01037946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33AB05B-0E4A-464E-96EF-3024107DA2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094BD3-8166-4FDA-9BBE-1C60226898C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TS010379467</Template>
  <TotalTime>779</TotalTime>
  <Words>899</Words>
  <Application>Microsoft Office PowerPoint</Application>
  <PresentationFormat>On-screen Show (4:3)</PresentationFormat>
  <Paragraphs>134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TS010379467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LPFM BUSINESS PROJECT PLAN</dc:title>
  <dc:creator>puter</dc:creator>
  <cp:lastModifiedBy>puter</cp:lastModifiedBy>
  <cp:revision>91</cp:revision>
  <dcterms:created xsi:type="dcterms:W3CDTF">2014-04-28T03:29:52Z</dcterms:created>
  <dcterms:modified xsi:type="dcterms:W3CDTF">2014-08-11T18:34:55Z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TC103794679990</vt:lpwstr>
  </property>
</Properties>
</file>